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3" autoAdjust="0"/>
    <p:restoredTop sz="94660"/>
  </p:normalViewPr>
  <p:slideViewPr>
    <p:cSldViewPr snapToGrid="0">
      <p:cViewPr varScale="1">
        <p:scale>
          <a:sx n="161" d="100"/>
          <a:sy n="161" d="100"/>
        </p:scale>
        <p:origin x="156"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600015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030691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45425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48BD9A-A803-42A6-96D4-1786FD6D08FC}"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4139506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48BD9A-A803-42A6-96D4-1786FD6D08FC}" type="datetimeFigureOut">
              <a:rPr lang="en-US" smtClean="0"/>
              <a:t>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849873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48BD9A-A803-42A6-96D4-1786FD6D08FC}" type="datetimeFigureOut">
              <a:rPr lang="en-US" smtClean="0"/>
              <a:t>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720311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8BD9A-A803-42A6-96D4-1786FD6D08FC}" type="datetimeFigureOut">
              <a:rPr lang="en-US" smtClean="0"/>
              <a:t>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09142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48BD9A-A803-42A6-96D4-1786FD6D08FC}"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86819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48BD9A-A803-42A6-96D4-1786FD6D08FC}"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359478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1176201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615008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48BD9A-A803-42A6-96D4-1786FD6D08FC}" type="datetimeFigureOut">
              <a:rPr lang="en-US" smtClean="0"/>
              <a:t>11/2/2020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ED62B-4B97-491A-A49E-A6750F7200E9}" type="slidenum">
              <a:rPr lang="en-US" smtClean="0"/>
              <a:t>‹#›</a:t>
            </a:fld>
            <a:endParaRPr lang="en-US"/>
          </a:p>
        </p:txBody>
      </p:sp>
    </p:spTree>
    <p:extLst>
      <p:ext uri="{BB962C8B-B14F-4D97-AF65-F5344CB8AC3E}">
        <p14:creationId xmlns:p14="http://schemas.microsoft.com/office/powerpoint/2010/main" val="409094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PHIL 1290</a:t>
            </a:r>
          </a:p>
        </p:txBody>
      </p:sp>
      <p:sp>
        <p:nvSpPr>
          <p:cNvPr id="3" name="Subtitle 2"/>
          <p:cNvSpPr>
            <a:spLocks noGrp="1"/>
          </p:cNvSpPr>
          <p:nvPr>
            <p:ph type="subTitle" idx="1"/>
          </p:nvPr>
        </p:nvSpPr>
        <p:spPr/>
        <p:txBody>
          <a:bodyPr/>
          <a:lstStyle/>
          <a:p>
            <a:r>
              <a:rPr lang="en-US" dirty="0"/>
              <a:t>CHAPTER 3 of </a:t>
            </a:r>
            <a:r>
              <a:rPr lang="en-US" u="sng" dirty="0"/>
              <a:t>Critical Thinking</a:t>
            </a:r>
            <a:r>
              <a:rPr lang="en-US" dirty="0"/>
              <a:t> by Andrew Lawless</a:t>
            </a:r>
          </a:p>
          <a:p>
            <a:r>
              <a:rPr lang="en-US" dirty="0"/>
              <a:t>“Where Arguments Go Wrong”</a:t>
            </a:r>
          </a:p>
          <a:p>
            <a:r>
              <a:rPr lang="en-US" dirty="0"/>
              <a:t>AUGMENTED</a:t>
            </a:r>
          </a:p>
          <a:p>
            <a:endParaRPr lang="en-US" dirty="0"/>
          </a:p>
        </p:txBody>
      </p:sp>
    </p:spTree>
    <p:extLst>
      <p:ext uri="{BB962C8B-B14F-4D97-AF65-F5344CB8AC3E}">
        <p14:creationId xmlns:p14="http://schemas.microsoft.com/office/powerpoint/2010/main" val="382253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Rhetoric as the Art of Persuasion</a:t>
            </a:r>
          </a:p>
        </p:txBody>
      </p:sp>
      <p:sp>
        <p:nvSpPr>
          <p:cNvPr id="3" name="Content Placeholder 2"/>
          <p:cNvSpPr>
            <a:spLocks noGrp="1"/>
          </p:cNvSpPr>
          <p:nvPr>
            <p:ph idx="1"/>
          </p:nvPr>
        </p:nvSpPr>
        <p:spPr/>
        <p:txBody>
          <a:bodyPr>
            <a:normAutofit/>
          </a:bodyPr>
          <a:lstStyle/>
          <a:p>
            <a:r>
              <a:rPr lang="en-US" dirty="0"/>
              <a:t>“Rhetoric is the faculty of observing in any given case the available means of persuasion.” – Aristotle</a:t>
            </a:r>
          </a:p>
          <a:p>
            <a:r>
              <a:rPr lang="en-US" dirty="0"/>
              <a:t>A fallacy occurs when, for one reason or another, the premises do not support the conclusion.</a:t>
            </a:r>
          </a:p>
          <a:p>
            <a:r>
              <a:rPr lang="en-US" dirty="0"/>
              <a:t>We will be concerned with informal fallacies in this chapter. They are fallacies where the problem lies in the content of the premises.</a:t>
            </a:r>
          </a:p>
        </p:txBody>
      </p:sp>
    </p:spTree>
    <p:extLst>
      <p:ext uri="{BB962C8B-B14F-4D97-AF65-F5344CB8AC3E}">
        <p14:creationId xmlns:p14="http://schemas.microsoft.com/office/powerpoint/2010/main" val="1428364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Informal Fallacies of Relevance</a:t>
            </a:r>
            <a:endParaRPr lang="en-US" dirty="0"/>
          </a:p>
        </p:txBody>
      </p:sp>
      <p:sp>
        <p:nvSpPr>
          <p:cNvPr id="3" name="Content Placeholder 2"/>
          <p:cNvSpPr>
            <a:spLocks noGrp="1"/>
          </p:cNvSpPr>
          <p:nvPr>
            <p:ph idx="1"/>
          </p:nvPr>
        </p:nvSpPr>
        <p:spPr/>
        <p:txBody>
          <a:bodyPr/>
          <a:lstStyle/>
          <a:p>
            <a:r>
              <a:rPr lang="en-US" dirty="0"/>
              <a:t>Appeal to Pity</a:t>
            </a:r>
          </a:p>
          <a:p>
            <a:r>
              <a:rPr lang="en-US" dirty="0"/>
              <a:t>Appeal to Flattery</a:t>
            </a:r>
          </a:p>
          <a:p>
            <a:r>
              <a:rPr lang="en-US" i="1" dirty="0"/>
              <a:t>Ad Hominem</a:t>
            </a:r>
            <a:r>
              <a:rPr lang="en-US" dirty="0"/>
              <a:t> Argument</a:t>
            </a:r>
          </a:p>
          <a:p>
            <a:r>
              <a:rPr lang="en-US" dirty="0"/>
              <a:t>Appeal to Ridicule</a:t>
            </a:r>
          </a:p>
          <a:p>
            <a:r>
              <a:rPr lang="en-US" dirty="0"/>
              <a:t>Poisoning the Well</a:t>
            </a:r>
          </a:p>
          <a:p>
            <a:r>
              <a:rPr lang="en-US" i="1" dirty="0" err="1"/>
              <a:t>Tu</a:t>
            </a:r>
            <a:r>
              <a:rPr lang="en-US" i="1" dirty="0"/>
              <a:t> </a:t>
            </a:r>
            <a:r>
              <a:rPr lang="en-US" i="1" dirty="0" err="1"/>
              <a:t>quoque</a:t>
            </a:r>
            <a:endParaRPr lang="en-US" dirty="0"/>
          </a:p>
          <a:p>
            <a:r>
              <a:rPr lang="en-US" dirty="0"/>
              <a:t>Red Herring</a:t>
            </a:r>
          </a:p>
        </p:txBody>
      </p:sp>
    </p:spTree>
    <p:extLst>
      <p:ext uri="{BB962C8B-B14F-4D97-AF65-F5344CB8AC3E}">
        <p14:creationId xmlns:p14="http://schemas.microsoft.com/office/powerpoint/2010/main" val="3327190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Fallacies of Exaggerated Relevance</a:t>
            </a:r>
          </a:p>
        </p:txBody>
      </p:sp>
      <p:sp>
        <p:nvSpPr>
          <p:cNvPr id="3" name="Content Placeholder 2"/>
          <p:cNvSpPr>
            <a:spLocks noGrp="1"/>
          </p:cNvSpPr>
          <p:nvPr>
            <p:ph idx="1"/>
          </p:nvPr>
        </p:nvSpPr>
        <p:spPr/>
        <p:txBody>
          <a:bodyPr/>
          <a:lstStyle/>
          <a:p>
            <a:r>
              <a:rPr lang="en-US" dirty="0"/>
              <a:t>Misleading Vividness</a:t>
            </a:r>
          </a:p>
          <a:p>
            <a:r>
              <a:rPr lang="en-US" dirty="0"/>
              <a:t>Appeal to Popularity</a:t>
            </a:r>
          </a:p>
          <a:p>
            <a:r>
              <a:rPr lang="en-US" dirty="0"/>
              <a:t>Bandwagon Fallacy</a:t>
            </a:r>
          </a:p>
          <a:p>
            <a:r>
              <a:rPr lang="en-US" dirty="0"/>
              <a:t>Appeal to Tradition</a:t>
            </a:r>
          </a:p>
          <a:p>
            <a:r>
              <a:rPr lang="en-US" dirty="0"/>
              <a:t>Appeal to Novelty</a:t>
            </a:r>
          </a:p>
        </p:txBody>
      </p:sp>
    </p:spTree>
    <p:extLst>
      <p:ext uri="{BB962C8B-B14F-4D97-AF65-F5344CB8AC3E}">
        <p14:creationId xmlns:p14="http://schemas.microsoft.com/office/powerpoint/2010/main" val="3365506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Fallacious Argument </a:t>
            </a:r>
          </a:p>
        </p:txBody>
      </p:sp>
      <p:sp>
        <p:nvSpPr>
          <p:cNvPr id="3" name="Content Placeholder 2"/>
          <p:cNvSpPr>
            <a:spLocks noGrp="1"/>
          </p:cNvSpPr>
          <p:nvPr>
            <p:ph idx="1"/>
          </p:nvPr>
        </p:nvSpPr>
        <p:spPr/>
        <p:txBody>
          <a:bodyPr/>
          <a:lstStyle/>
          <a:p>
            <a:r>
              <a:rPr lang="en-US" dirty="0"/>
              <a:t>The position open in the accounting department should be given to Frank Thompson. The reasons for this are that Frank has six hungry children to feed, and his wife desperately needs an operation to save her eyesight.</a:t>
            </a:r>
          </a:p>
          <a:p>
            <a:endParaRPr lang="en-US" dirty="0"/>
          </a:p>
        </p:txBody>
      </p:sp>
    </p:spTree>
    <p:extLst>
      <p:ext uri="{BB962C8B-B14F-4D97-AF65-F5344CB8AC3E}">
        <p14:creationId xmlns:p14="http://schemas.microsoft.com/office/powerpoint/2010/main" val="964302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Fallacious Argument </a:t>
            </a:r>
          </a:p>
        </p:txBody>
      </p:sp>
      <p:sp>
        <p:nvSpPr>
          <p:cNvPr id="3" name="Content Placeholder 2"/>
          <p:cNvSpPr>
            <a:spLocks noGrp="1"/>
          </p:cNvSpPr>
          <p:nvPr>
            <p:ph idx="1"/>
          </p:nvPr>
        </p:nvSpPr>
        <p:spPr/>
        <p:txBody>
          <a:bodyPr/>
          <a:lstStyle/>
          <a:p>
            <a:r>
              <a:rPr lang="en-US" dirty="0"/>
              <a:t>Paula Anderson, spokesperson for State Farm Insurance, has argued that jury awards for pain and suffering should be severely limited. But thus us exactly what you would expect her to say. After all, attorney fees come out of these awards, and if the awards are limited, no one will ever sue her company.</a:t>
            </a:r>
          </a:p>
        </p:txBody>
      </p:sp>
    </p:spTree>
    <p:extLst>
      <p:ext uri="{BB962C8B-B14F-4D97-AF65-F5344CB8AC3E}">
        <p14:creationId xmlns:p14="http://schemas.microsoft.com/office/powerpoint/2010/main" val="2157704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Fallacious Argument</a:t>
            </a:r>
          </a:p>
        </p:txBody>
      </p:sp>
      <p:sp>
        <p:nvSpPr>
          <p:cNvPr id="3" name="Content Placeholder 2"/>
          <p:cNvSpPr>
            <a:spLocks noGrp="1"/>
          </p:cNvSpPr>
          <p:nvPr>
            <p:ph idx="1"/>
          </p:nvPr>
        </p:nvSpPr>
        <p:spPr/>
        <p:txBody>
          <a:bodyPr/>
          <a:lstStyle/>
          <a:p>
            <a:r>
              <a:rPr lang="en-US" dirty="0"/>
              <a:t>You should read Irving Stone’s latest novel right away. It’s sold over a million copies, and practically everyone in the Manhattan cocktail circuit is talking about it.</a:t>
            </a:r>
          </a:p>
          <a:p>
            <a:endParaRPr lang="en-US" dirty="0"/>
          </a:p>
        </p:txBody>
      </p:sp>
    </p:spTree>
    <p:extLst>
      <p:ext uri="{BB962C8B-B14F-4D97-AF65-F5344CB8AC3E}">
        <p14:creationId xmlns:p14="http://schemas.microsoft.com/office/powerpoint/2010/main" val="1498558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Fallacious Argument</a:t>
            </a:r>
          </a:p>
        </p:txBody>
      </p:sp>
      <p:sp>
        <p:nvSpPr>
          <p:cNvPr id="3" name="Content Placeholder 2"/>
          <p:cNvSpPr>
            <a:spLocks noGrp="1"/>
          </p:cNvSpPr>
          <p:nvPr>
            <p:ph idx="1"/>
          </p:nvPr>
        </p:nvSpPr>
        <p:spPr/>
        <p:txBody>
          <a:bodyPr>
            <a:normAutofit/>
          </a:bodyPr>
          <a:lstStyle/>
          <a:p>
            <a:r>
              <a:rPr lang="en-US" dirty="0"/>
              <a:t>Ladies and Gentlemen, today the lines of battle have been drawn. When the din of clashing </a:t>
            </a:r>
            <a:r>
              <a:rPr lang="en-US" dirty="0" err="1"/>
              <a:t>armour</a:t>
            </a:r>
            <a:r>
              <a:rPr lang="en-US" dirty="0"/>
              <a:t> has finally died away the [X] Party will emerge victorious! We are the true party of the American people! We embody the values that all real Americans hold sacred! We cherish and protect our founding fathers’ vision that gave birth to the Constitution! We stand for decency and righteousness; for self-determination and the liberty to conduct our affairs as each of us freely chooses! In the coming election, victory will be ours, so help us God!</a:t>
            </a:r>
          </a:p>
          <a:p>
            <a:endParaRPr lang="en-US" dirty="0"/>
          </a:p>
        </p:txBody>
      </p:sp>
    </p:spTree>
    <p:extLst>
      <p:ext uri="{BB962C8B-B14F-4D97-AF65-F5344CB8AC3E}">
        <p14:creationId xmlns:p14="http://schemas.microsoft.com/office/powerpoint/2010/main" val="2773257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Fallacious Argument</a:t>
            </a:r>
          </a:p>
        </p:txBody>
      </p:sp>
      <p:sp>
        <p:nvSpPr>
          <p:cNvPr id="3" name="Content Placeholder 2"/>
          <p:cNvSpPr>
            <a:spLocks noGrp="1"/>
          </p:cNvSpPr>
          <p:nvPr>
            <p:ph idx="1"/>
          </p:nvPr>
        </p:nvSpPr>
        <p:spPr/>
        <p:txBody>
          <a:bodyPr>
            <a:normAutofit/>
          </a:bodyPr>
          <a:lstStyle/>
          <a:p>
            <a:r>
              <a:rPr lang="en-US" dirty="0"/>
              <a:t>Ladies and Gentlemen, today the lines of battle have been drawn. When the din of clashing </a:t>
            </a:r>
            <a:r>
              <a:rPr lang="en-US" dirty="0" err="1"/>
              <a:t>armour</a:t>
            </a:r>
            <a:r>
              <a:rPr lang="en-US" dirty="0"/>
              <a:t> has finally died away the [X] Party will emerge victorious! We are the true party of the American people! We embody the values that all real Americans hold sacred! We cherish and protect our founding fathers’ vision that gave birth to the Constitution! We stand for decency and righteousness; for self-determination and the liberty to conduct our affairs as each of us freely chooses! In the coming election, victory will be ours, so help us God!</a:t>
            </a:r>
          </a:p>
          <a:p>
            <a:endParaRPr lang="en-US" dirty="0"/>
          </a:p>
        </p:txBody>
      </p:sp>
    </p:spTree>
    <p:extLst>
      <p:ext uri="{BB962C8B-B14F-4D97-AF65-F5344CB8AC3E}">
        <p14:creationId xmlns:p14="http://schemas.microsoft.com/office/powerpoint/2010/main" val="3305786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Fallacious Argument</a:t>
            </a:r>
          </a:p>
        </p:txBody>
      </p:sp>
      <p:sp>
        <p:nvSpPr>
          <p:cNvPr id="3" name="Content Placeholder 2"/>
          <p:cNvSpPr>
            <a:spLocks noGrp="1"/>
          </p:cNvSpPr>
          <p:nvPr>
            <p:ph idx="1"/>
          </p:nvPr>
        </p:nvSpPr>
        <p:spPr/>
        <p:txBody>
          <a:bodyPr/>
          <a:lstStyle/>
          <a:p>
            <a:r>
              <a:rPr lang="en-US" dirty="0"/>
              <a:t>Professor Pearson’s arguments in </a:t>
            </a:r>
            <a:r>
              <a:rPr lang="en-US" dirty="0" err="1"/>
              <a:t>favour</a:t>
            </a:r>
            <a:r>
              <a:rPr lang="en-US" dirty="0"/>
              <a:t> of the theory of evolution should be discounted. Pearson is a cocaine snorting sex pervert, and according to some reports, a member of the Communist party.</a:t>
            </a:r>
          </a:p>
        </p:txBody>
      </p:sp>
    </p:spTree>
    <p:extLst>
      <p:ext uri="{BB962C8B-B14F-4D97-AF65-F5344CB8AC3E}">
        <p14:creationId xmlns:p14="http://schemas.microsoft.com/office/powerpoint/2010/main" val="399945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Fallacious Argument</a:t>
            </a:r>
          </a:p>
        </p:txBody>
      </p:sp>
      <p:sp>
        <p:nvSpPr>
          <p:cNvPr id="3" name="Content Placeholder 2"/>
          <p:cNvSpPr>
            <a:spLocks noGrp="1"/>
          </p:cNvSpPr>
          <p:nvPr>
            <p:ph idx="1"/>
          </p:nvPr>
        </p:nvSpPr>
        <p:spPr/>
        <p:txBody>
          <a:bodyPr/>
          <a:lstStyle/>
          <a:p>
            <a:r>
              <a:rPr lang="en-US" dirty="0"/>
              <a:t>Dr. Morrison has argued that smoking is responsible for the majority of health problems in this country and that every smoker who has the slightest concern for his or her health should quit. Unfortunately, however,  we must consign Dr. Morrison’s argument to the trash bin. Only yesterday, I saw none other than Dr. Morrison himself smoking a cigar.</a:t>
            </a:r>
          </a:p>
        </p:txBody>
      </p:sp>
    </p:spTree>
    <p:extLst>
      <p:ext uri="{BB962C8B-B14F-4D97-AF65-F5344CB8AC3E}">
        <p14:creationId xmlns:p14="http://schemas.microsoft.com/office/powerpoint/2010/main" val="1095523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Fallacious Argument</a:t>
            </a:r>
          </a:p>
        </p:txBody>
      </p:sp>
      <p:sp>
        <p:nvSpPr>
          <p:cNvPr id="3" name="Content Placeholder 2"/>
          <p:cNvSpPr>
            <a:spLocks noGrp="1"/>
          </p:cNvSpPr>
          <p:nvPr>
            <p:ph idx="1"/>
          </p:nvPr>
        </p:nvSpPr>
        <p:spPr/>
        <p:txBody>
          <a:bodyPr/>
          <a:lstStyle/>
          <a:p>
            <a:r>
              <a:rPr lang="en-US" dirty="0"/>
              <a:t>You should own a Maytag washer. 25 million people own a Maytag washer. Maybe they know something you don’t. </a:t>
            </a:r>
          </a:p>
          <a:p>
            <a:endParaRPr lang="en-US" dirty="0"/>
          </a:p>
        </p:txBody>
      </p:sp>
    </p:spTree>
    <p:extLst>
      <p:ext uri="{BB962C8B-B14F-4D97-AF65-F5344CB8AC3E}">
        <p14:creationId xmlns:p14="http://schemas.microsoft.com/office/powerpoint/2010/main" val="1724347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Fallacious Argument</a:t>
            </a:r>
          </a:p>
        </p:txBody>
      </p:sp>
      <p:sp>
        <p:nvSpPr>
          <p:cNvPr id="3" name="Content Placeholder 2"/>
          <p:cNvSpPr>
            <a:spLocks noGrp="1"/>
          </p:cNvSpPr>
          <p:nvPr>
            <p:ph idx="1"/>
          </p:nvPr>
        </p:nvSpPr>
        <p:spPr/>
        <p:txBody>
          <a:bodyPr/>
          <a:lstStyle/>
          <a:p>
            <a:r>
              <a:rPr lang="en-US" dirty="0"/>
              <a:t>I didn't cheat on the test! I was going to study the night before the test but then my friends took me to see Lion King 3D which was so good! I highly recommend you see it. Disney classics being turned into 3D movies, its genius marketing and everyone loves Disney. I can't wait for Finding </a:t>
            </a:r>
            <a:r>
              <a:rPr lang="en-US" dirty="0" err="1"/>
              <a:t>Nemo</a:t>
            </a:r>
            <a:r>
              <a:rPr lang="en-US" dirty="0"/>
              <a:t> to be in 3D.</a:t>
            </a:r>
          </a:p>
        </p:txBody>
      </p:sp>
    </p:spTree>
    <p:extLst>
      <p:ext uri="{BB962C8B-B14F-4D97-AF65-F5344CB8AC3E}">
        <p14:creationId xmlns:p14="http://schemas.microsoft.com/office/powerpoint/2010/main" val="2517532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Rhetoric and Loaded Terms</a:t>
            </a:r>
          </a:p>
        </p:txBody>
      </p:sp>
      <p:sp>
        <p:nvSpPr>
          <p:cNvPr id="3" name="Content Placeholder 2"/>
          <p:cNvSpPr>
            <a:spLocks noGrp="1"/>
          </p:cNvSpPr>
          <p:nvPr>
            <p:ph idx="1"/>
          </p:nvPr>
        </p:nvSpPr>
        <p:spPr/>
        <p:txBody>
          <a:bodyPr/>
          <a:lstStyle/>
          <a:p>
            <a:r>
              <a:rPr lang="en-US" dirty="0"/>
              <a:t>Denotation is the literal meaning of a word.</a:t>
            </a:r>
          </a:p>
          <a:p>
            <a:r>
              <a:rPr lang="en-US" dirty="0"/>
              <a:t>Connotation is the associative meaning that evokes images and feelings or carries messages that exceed their literal meaning. </a:t>
            </a:r>
          </a:p>
        </p:txBody>
      </p:sp>
    </p:spTree>
    <p:extLst>
      <p:ext uri="{BB962C8B-B14F-4D97-AF65-F5344CB8AC3E}">
        <p14:creationId xmlns:p14="http://schemas.microsoft.com/office/powerpoint/2010/main" val="1806126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Rhetoric and Loaded Terms</a:t>
            </a:r>
          </a:p>
        </p:txBody>
      </p:sp>
      <p:sp>
        <p:nvSpPr>
          <p:cNvPr id="3" name="Content Placeholder 2"/>
          <p:cNvSpPr>
            <a:spLocks noGrp="1"/>
          </p:cNvSpPr>
          <p:nvPr>
            <p:ph idx="1"/>
          </p:nvPr>
        </p:nvSpPr>
        <p:spPr/>
        <p:txBody>
          <a:bodyPr/>
          <a:lstStyle/>
          <a:p>
            <a:r>
              <a:rPr lang="en-US" dirty="0"/>
              <a:t>Loaded words are ones where the associative meaning involves deception.</a:t>
            </a:r>
          </a:p>
          <a:p>
            <a:r>
              <a:rPr lang="en-US" dirty="0"/>
              <a:t>Code words evoke ideas that only a specific audience understands.</a:t>
            </a:r>
          </a:p>
          <a:p>
            <a:r>
              <a:rPr lang="en-US" dirty="0"/>
              <a:t>Euphemisms are terms used to soften blunt hard truths or harsh views.</a:t>
            </a:r>
          </a:p>
        </p:txBody>
      </p:sp>
    </p:spTree>
    <p:extLst>
      <p:ext uri="{BB962C8B-B14F-4D97-AF65-F5344CB8AC3E}">
        <p14:creationId xmlns:p14="http://schemas.microsoft.com/office/powerpoint/2010/main" val="2642731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a:t>
            </a:r>
          </a:p>
        </p:txBody>
      </p:sp>
      <p:sp>
        <p:nvSpPr>
          <p:cNvPr id="3" name="Content Placeholder 2"/>
          <p:cNvSpPr>
            <a:spLocks noGrp="1"/>
          </p:cNvSpPr>
          <p:nvPr>
            <p:ph idx="1"/>
          </p:nvPr>
        </p:nvSpPr>
        <p:spPr/>
        <p:txBody>
          <a:bodyPr/>
          <a:lstStyle/>
          <a:p>
            <a:r>
              <a:rPr lang="en-US" dirty="0"/>
              <a:t>A bias is a predisposition to adopt a particular point of view to the exclusion of other equally good or even better points of view.</a:t>
            </a:r>
          </a:p>
          <a:p>
            <a:endParaRPr lang="en-US" dirty="0"/>
          </a:p>
          <a:p>
            <a:r>
              <a:rPr lang="en-US" dirty="0"/>
              <a:t>Social biases are preconceptions that </a:t>
            </a:r>
            <a:r>
              <a:rPr lang="en-US" dirty="0" err="1"/>
              <a:t>favour</a:t>
            </a:r>
            <a:r>
              <a:rPr lang="en-US" dirty="0"/>
              <a:t> one group or penalize others.</a:t>
            </a:r>
          </a:p>
        </p:txBody>
      </p:sp>
    </p:spTree>
    <p:extLst>
      <p:ext uri="{BB962C8B-B14F-4D97-AF65-F5344CB8AC3E}">
        <p14:creationId xmlns:p14="http://schemas.microsoft.com/office/powerpoint/2010/main" val="3739256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Biases</a:t>
            </a:r>
          </a:p>
        </p:txBody>
      </p:sp>
      <p:sp>
        <p:nvSpPr>
          <p:cNvPr id="3" name="Content Placeholder 2"/>
          <p:cNvSpPr>
            <a:spLocks noGrp="1"/>
          </p:cNvSpPr>
          <p:nvPr>
            <p:ph idx="1"/>
          </p:nvPr>
        </p:nvSpPr>
        <p:spPr/>
        <p:txBody>
          <a:bodyPr/>
          <a:lstStyle/>
          <a:p>
            <a:r>
              <a:rPr lang="en-US" dirty="0"/>
              <a:t>Cultural bias is a bias in which knowledge, points of view, and social practices that are specific to  a given culture or social group are treated as universal bits of information that everyone should possess.</a:t>
            </a:r>
            <a:br>
              <a:rPr lang="en-US" dirty="0"/>
            </a:br>
            <a:endParaRPr lang="en-US" dirty="0"/>
          </a:p>
        </p:txBody>
      </p:sp>
    </p:spTree>
    <p:extLst>
      <p:ext uri="{BB962C8B-B14F-4D97-AF65-F5344CB8AC3E}">
        <p14:creationId xmlns:p14="http://schemas.microsoft.com/office/powerpoint/2010/main" val="3160435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Biases</a:t>
            </a:r>
          </a:p>
        </p:txBody>
      </p:sp>
      <p:sp>
        <p:nvSpPr>
          <p:cNvPr id="3" name="Content Placeholder 2"/>
          <p:cNvSpPr>
            <a:spLocks noGrp="1"/>
          </p:cNvSpPr>
          <p:nvPr>
            <p:ph idx="1"/>
          </p:nvPr>
        </p:nvSpPr>
        <p:spPr/>
        <p:txBody>
          <a:bodyPr>
            <a:normAutofit/>
          </a:bodyPr>
          <a:lstStyle/>
          <a:p>
            <a:r>
              <a:rPr lang="en-US" dirty="0"/>
              <a:t>In-group bias is the tendency to give preferential treatment to members of a group to which you belong.</a:t>
            </a:r>
          </a:p>
          <a:p>
            <a:endParaRPr lang="en-US" dirty="0"/>
          </a:p>
          <a:p>
            <a:r>
              <a:rPr lang="en-US" dirty="0"/>
              <a:t>A Stereotype is an oversimplified view of a group or culture. It consists of taking a few characteristics, positive or negative, that some members of the group are alleged to have and attributing them to everybody in the group.</a:t>
            </a:r>
          </a:p>
          <a:p>
            <a:endParaRPr lang="en-US" dirty="0"/>
          </a:p>
        </p:txBody>
      </p:sp>
    </p:spTree>
    <p:extLst>
      <p:ext uri="{BB962C8B-B14F-4D97-AF65-F5344CB8AC3E}">
        <p14:creationId xmlns:p14="http://schemas.microsoft.com/office/powerpoint/2010/main" val="3095972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Cognitive Bias</a:t>
            </a:r>
          </a:p>
        </p:txBody>
      </p:sp>
      <p:sp>
        <p:nvSpPr>
          <p:cNvPr id="3" name="Content Placeholder 2"/>
          <p:cNvSpPr>
            <a:spLocks noGrp="1"/>
          </p:cNvSpPr>
          <p:nvPr>
            <p:ph idx="1"/>
          </p:nvPr>
        </p:nvSpPr>
        <p:spPr/>
        <p:txBody>
          <a:bodyPr>
            <a:normAutofit/>
          </a:bodyPr>
          <a:lstStyle/>
          <a:p>
            <a:r>
              <a:rPr lang="en-US" dirty="0"/>
              <a:t>A cognitive bias is a faulty judgment caused by a failure to evaluate evidence properly.</a:t>
            </a:r>
          </a:p>
          <a:p>
            <a:r>
              <a:rPr lang="en-US" dirty="0"/>
              <a:t>The bandwagon fallacy is the tendency to let the fact that others believe some claim is true or some practice is good induce us to believe it as well.</a:t>
            </a:r>
          </a:p>
          <a:p>
            <a:r>
              <a:rPr lang="en-US" dirty="0"/>
              <a:t>The misleading vividness fallacy is a cognitive bias because it distorts thinking by inducing people to overvalue or undervalue an experience.</a:t>
            </a:r>
          </a:p>
          <a:p>
            <a:endParaRPr lang="en-US" dirty="0"/>
          </a:p>
          <a:p>
            <a:endParaRPr lang="en-US" dirty="0"/>
          </a:p>
        </p:txBody>
      </p:sp>
    </p:spTree>
    <p:extLst>
      <p:ext uri="{BB962C8B-B14F-4D97-AF65-F5344CB8AC3E}">
        <p14:creationId xmlns:p14="http://schemas.microsoft.com/office/powerpoint/2010/main" val="4020047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Cognitive Bias</a:t>
            </a:r>
          </a:p>
        </p:txBody>
      </p:sp>
      <p:sp>
        <p:nvSpPr>
          <p:cNvPr id="3" name="Content Placeholder 2"/>
          <p:cNvSpPr>
            <a:spLocks noGrp="1"/>
          </p:cNvSpPr>
          <p:nvPr>
            <p:ph idx="1"/>
          </p:nvPr>
        </p:nvSpPr>
        <p:spPr/>
        <p:txBody>
          <a:bodyPr/>
          <a:lstStyle/>
          <a:p>
            <a:r>
              <a:rPr lang="en-US" dirty="0"/>
              <a:t>The gambler’s fallacy is a fallacy that stems from not understanding how fixed probabilities work.</a:t>
            </a:r>
          </a:p>
          <a:p>
            <a:r>
              <a:rPr lang="en-US" dirty="0"/>
              <a:t>The confirmation bias is the disposition to act according to preconceived ideas and to notice only the evidence that confirms these ideas.</a:t>
            </a:r>
          </a:p>
          <a:p>
            <a:endParaRPr lang="en-US" dirty="0"/>
          </a:p>
        </p:txBody>
      </p:sp>
    </p:spTree>
    <p:extLst>
      <p:ext uri="{BB962C8B-B14F-4D97-AF65-F5344CB8AC3E}">
        <p14:creationId xmlns:p14="http://schemas.microsoft.com/office/powerpoint/2010/main" val="1231516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Cognitive Bias</a:t>
            </a:r>
          </a:p>
        </p:txBody>
      </p:sp>
      <p:sp>
        <p:nvSpPr>
          <p:cNvPr id="3" name="Content Placeholder 2"/>
          <p:cNvSpPr>
            <a:spLocks noGrp="1"/>
          </p:cNvSpPr>
          <p:nvPr>
            <p:ph idx="1"/>
          </p:nvPr>
        </p:nvSpPr>
        <p:spPr/>
        <p:txBody>
          <a:bodyPr>
            <a:normAutofit/>
          </a:bodyPr>
          <a:lstStyle/>
          <a:p>
            <a:r>
              <a:rPr lang="en-US" dirty="0"/>
              <a:t>Self-serving bias occurs when people attribute success to their own efforts and talents and failure to external factors such as bad luck or other people’s interference.</a:t>
            </a:r>
          </a:p>
          <a:p>
            <a:r>
              <a:rPr lang="en-US" dirty="0"/>
              <a:t>The anchoring bias refers to cases where we are mislead by inadequate bits of information.</a:t>
            </a:r>
          </a:p>
          <a:p>
            <a:r>
              <a:rPr lang="en-US" dirty="0"/>
              <a:t>The loss aversion bias stems from miscalculating or ignoring what is probable because people often prefer to avoid losses rather than take even moderate risks that will lead to gains.</a:t>
            </a:r>
          </a:p>
        </p:txBody>
      </p:sp>
    </p:spTree>
    <p:extLst>
      <p:ext uri="{BB962C8B-B14F-4D97-AF65-F5344CB8AC3E}">
        <p14:creationId xmlns:p14="http://schemas.microsoft.com/office/powerpoint/2010/main" val="1069225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Problems to Work On </a:t>
            </a:r>
          </a:p>
        </p:txBody>
      </p:sp>
      <p:sp>
        <p:nvSpPr>
          <p:cNvPr id="3" name="Content Placeholder 2"/>
          <p:cNvSpPr>
            <a:spLocks noGrp="1"/>
          </p:cNvSpPr>
          <p:nvPr>
            <p:ph idx="1"/>
          </p:nvPr>
        </p:nvSpPr>
        <p:spPr/>
        <p:txBody>
          <a:bodyPr/>
          <a:lstStyle/>
          <a:p>
            <a:r>
              <a:rPr lang="en-US" dirty="0"/>
              <a:t>Ex. 3.3 I #2, #4, II #2, #4, III #2, #4.</a:t>
            </a:r>
          </a:p>
          <a:p>
            <a:r>
              <a:rPr lang="en-US" dirty="0"/>
              <a:t>Ex. 3.4 #2, #4</a:t>
            </a:r>
          </a:p>
          <a:p>
            <a:r>
              <a:rPr lang="en-US" dirty="0"/>
              <a:t>Ex. 3.5 #2, #4</a:t>
            </a:r>
          </a:p>
          <a:p>
            <a:endParaRPr lang="en-US" dirty="0"/>
          </a:p>
        </p:txBody>
      </p:sp>
    </p:spTree>
    <p:extLst>
      <p:ext uri="{BB962C8B-B14F-4D97-AF65-F5344CB8AC3E}">
        <p14:creationId xmlns:p14="http://schemas.microsoft.com/office/powerpoint/2010/main" val="11876749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1127</Words>
  <Application>Microsoft Office PowerPoint</Application>
  <PresentationFormat>宽屏</PresentationFormat>
  <Paragraphs>72</Paragraphs>
  <Slides>22</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22</vt:i4>
      </vt:variant>
    </vt:vector>
  </HeadingPairs>
  <TitlesOfParts>
    <vt:vector size="26" baseType="lpstr">
      <vt:lpstr>Arial</vt:lpstr>
      <vt:lpstr>Calibri</vt:lpstr>
      <vt:lpstr>Calibri Light</vt:lpstr>
      <vt:lpstr>Office Theme</vt:lpstr>
      <vt:lpstr>PHIL 1290</vt:lpstr>
      <vt:lpstr>Rhetoric as the Art of Persuasion</vt:lpstr>
      <vt:lpstr>Informal Fallacies of Relevance</vt:lpstr>
      <vt:lpstr>Fallacies of Exaggerated Relevance</vt:lpstr>
      <vt:lpstr>Fallacious Argument </vt:lpstr>
      <vt:lpstr>Fallacious Argument </vt:lpstr>
      <vt:lpstr>Fallacious Argument</vt:lpstr>
      <vt:lpstr>Fallacious Argument</vt:lpstr>
      <vt:lpstr>Fallacious Argument</vt:lpstr>
      <vt:lpstr>Fallacious Argument</vt:lpstr>
      <vt:lpstr>Fallacious Argument</vt:lpstr>
      <vt:lpstr>Fallacious Argument</vt:lpstr>
      <vt:lpstr>Fallacious Argument</vt:lpstr>
      <vt:lpstr>Rhetoric and Loaded Terms</vt:lpstr>
      <vt:lpstr>Rhetoric and Loaded Terms</vt:lpstr>
      <vt:lpstr>Bias</vt:lpstr>
      <vt:lpstr>Social Biases</vt:lpstr>
      <vt:lpstr>Social Biases</vt:lpstr>
      <vt:lpstr>Cognitive Bias</vt:lpstr>
      <vt:lpstr>Cognitive Bias</vt:lpstr>
      <vt:lpstr>Cognitive Bias</vt:lpstr>
      <vt:lpstr>Some Problems to Work 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 1290</dc:title>
  <dc:creator>walsh</dc:creator>
  <cp:lastModifiedBy>Alvin？NG NG</cp:lastModifiedBy>
  <cp:revision>7</cp:revision>
  <dcterms:created xsi:type="dcterms:W3CDTF">2020-09-04T19:28:06Z</dcterms:created>
  <dcterms:modified xsi:type="dcterms:W3CDTF">2020-11-02T19:16:01Z</dcterms:modified>
</cp:coreProperties>
</file>